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57" r:id="rId4"/>
    <p:sldId id="261" r:id="rId5"/>
  </p:sldIdLst>
  <p:sldSz cx="9875838" cy="7680325"/>
  <p:notesSz cx="6858000" cy="9144000"/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1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1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1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1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87">
          <p15:clr>
            <a:srgbClr val="A4A3A4"/>
          </p15:clr>
        </p15:guide>
        <p15:guide id="2" pos="31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 autoAdjust="0"/>
    <p:restoredTop sz="94683" autoAdjust="0"/>
  </p:normalViewPr>
  <p:slideViewPr>
    <p:cSldViewPr showGuides="1">
      <p:cViewPr>
        <p:scale>
          <a:sx n="120" d="100"/>
          <a:sy n="120" d="100"/>
        </p:scale>
        <p:origin x="252" y="-738"/>
      </p:cViewPr>
      <p:guideLst>
        <p:guide orient="horz" pos="4387"/>
        <p:guide pos="3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3963" y="685800"/>
            <a:ext cx="44100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53FD607F-34E9-4E00-98A9-C0F9C143BE6E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93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E6F6C-2516-4664-91E6-3BFC1E5F3BF6}" type="slidenum">
              <a:rPr lang="he-IL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5075" y="1257300"/>
            <a:ext cx="7405688" cy="2673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5075" y="4033838"/>
            <a:ext cx="7405688" cy="18542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2A87A-EE81-4C9C-88A1-587EBDC69112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5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2AEDF-91DE-4A87-98CA-889CF7EAF86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2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1213" y="307975"/>
            <a:ext cx="2222500" cy="6551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125" y="307975"/>
            <a:ext cx="6516688" cy="6551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EE2D-88FB-44E7-927F-4576900ACEB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1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E090A-D468-492D-8F50-13D871FBABDE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914525"/>
            <a:ext cx="8518525" cy="31956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5140325"/>
            <a:ext cx="8518525" cy="1679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EE29-AA8A-4558-AA0C-C4BB4190E04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125" y="1790700"/>
            <a:ext cx="4368800" cy="5068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790700"/>
            <a:ext cx="4370388" cy="5068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F80EE-C423-4EE2-BF4E-89C884114C4E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4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409575"/>
            <a:ext cx="8516937" cy="1484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82775"/>
            <a:ext cx="4176712" cy="9223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038" y="2805113"/>
            <a:ext cx="4176712" cy="4127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9038" y="1882775"/>
            <a:ext cx="4198937" cy="9223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99038" y="2805113"/>
            <a:ext cx="4198937" cy="4127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42A12-C70F-4ECD-BC3A-FD077D5C046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2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31F6B-A28D-467A-AC47-0EB2E69B5C3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9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E8135-44CF-4DB2-B421-A24D61A86032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5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512763"/>
            <a:ext cx="3184525" cy="17907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938" y="1106488"/>
            <a:ext cx="4999037" cy="5457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038" y="2303463"/>
            <a:ext cx="3184525" cy="4268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6EB6D-6BA4-4B23-AD25-DAA6839DCC3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8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512763"/>
            <a:ext cx="3184525" cy="17907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8938" y="1106488"/>
            <a:ext cx="4999037" cy="5457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038" y="2303463"/>
            <a:ext cx="3184525" cy="4268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980FD-F500-40EA-AC5B-CEF0E662AD5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0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2125" y="307975"/>
            <a:ext cx="8891588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0" tIns="50411" rIns="100820" bIns="504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25" y="1790700"/>
            <a:ext cx="8891588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0" tIns="50411" rIns="100820" bIns="50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7413625"/>
            <a:ext cx="230663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0" tIns="50411" rIns="100820" bIns="50411" numCol="1" anchor="t" anchorCtr="0" compatLnSpc="1">
            <a:prstTxWarp prst="textNoShape">
              <a:avLst/>
            </a:prstTxWarp>
          </a:bodyPr>
          <a:lstStyle>
            <a:lvl1pPr algn="r" defTabSz="1008063">
              <a:defRPr sz="16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73438" y="7315200"/>
            <a:ext cx="31289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0" tIns="50411" rIns="100820" bIns="50411" numCol="1" anchor="t" anchorCtr="0" compatLnSpc="1">
            <a:prstTxWarp prst="textNoShape">
              <a:avLst/>
            </a:prstTxWarp>
          </a:bodyPr>
          <a:lstStyle>
            <a:lvl1pPr defTabSz="1008063">
              <a:defRPr sz="1200"/>
            </a:lvl1pPr>
          </a:lstStyle>
          <a:p>
            <a:r>
              <a:rPr lang="en-US"/>
              <a:t>www.swdaf.com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69200" y="7413625"/>
            <a:ext cx="230663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20" tIns="50411" rIns="100820" bIns="50411" numCol="1" anchor="t" anchorCtr="0" compatLnSpc="1">
            <a:prstTxWarp prst="textNoShape">
              <a:avLst/>
            </a:prstTxWarp>
          </a:bodyPr>
          <a:lstStyle>
            <a:lvl1pPr algn="r" defTabSz="1008063">
              <a:defRPr sz="1200"/>
            </a:lvl1pPr>
          </a:lstStyle>
          <a:p>
            <a:fld id="{1F0534F3-DFD4-4BA2-873A-BA748B03911E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8310563" y="0"/>
            <a:ext cx="1484312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e-IL"/>
              <a:t>בס"ד</a:t>
            </a:r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0963" y="0"/>
            <a:ext cx="29654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he-IL"/>
              <a:t>סנהדרין מג: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08063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1008063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76238" indent="-376238" algn="r" defTabSz="1008063" rtl="1" fontAlgn="base">
        <a:spcBef>
          <a:spcPct val="20000"/>
        </a:spcBef>
        <a:spcAft>
          <a:spcPct val="0"/>
        </a:spcAft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7500" algn="r" defTabSz="1008063" rtl="1" fontAlgn="base">
        <a:spcBef>
          <a:spcPct val="20000"/>
        </a:spcBef>
        <a:spcAft>
          <a:spcPct val="0"/>
        </a:spcAft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475" indent="-252413" algn="r" defTabSz="1008063" rtl="1" fontAlgn="base">
        <a:spcBef>
          <a:spcPct val="20000"/>
        </a:spcBef>
        <a:spcAft>
          <a:spcPct val="0"/>
        </a:spcAft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65300" indent="-254000" algn="r" defTabSz="1008063" rtl="1" fontAlgn="base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538" indent="-250825" algn="r" defTabSz="1008063" rtl="1" fontAlgn="base">
        <a:spcBef>
          <a:spcPct val="20000"/>
        </a:spcBef>
        <a:spcAft>
          <a:spcPct val="0"/>
        </a:spcAft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www.swdaf.com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F07A-720C-477E-AF1B-BEFF4B529D7F}" type="slidenum">
              <a:rPr lang="he-IL"/>
              <a:pPr/>
              <a:t>1</a:t>
            </a:fld>
            <a:endParaRPr lang="en-US"/>
          </a:p>
        </p:txBody>
      </p:sp>
      <p:sp>
        <p:nvSpPr>
          <p:cNvPr id="2928" name="Text Box 880"/>
          <p:cNvSpPr txBox="1">
            <a:spLocks noChangeArrowheads="1"/>
          </p:cNvSpPr>
          <p:nvPr/>
        </p:nvSpPr>
        <p:spPr bwMode="auto">
          <a:xfrm>
            <a:off x="4268788" y="34925"/>
            <a:ext cx="12954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sz="2800" b="1" u="sng">
                <a:latin typeface="Courier" pitchFamily="49" charset="0"/>
              </a:rPr>
              <a:t>ערבות</a:t>
            </a:r>
            <a:endParaRPr lang="en-US" sz="2800" b="1" u="sng">
              <a:latin typeface="Courier" pitchFamily="49" charset="0"/>
            </a:endParaRPr>
          </a:p>
        </p:txBody>
      </p:sp>
      <p:sp>
        <p:nvSpPr>
          <p:cNvPr id="11889" name="Rectangle 1649"/>
          <p:cNvSpPr>
            <a:spLocks noChangeArrowheads="1"/>
          </p:cNvSpPr>
          <p:nvPr/>
        </p:nvSpPr>
        <p:spPr bwMode="auto">
          <a:xfrm>
            <a:off x="1715503" y="562318"/>
            <a:ext cx="659347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 </a:t>
            </a:r>
            <a:r>
              <a:rPr lang="he-IL" b="1" dirty="0" err="1">
                <a:cs typeface="+mn-cs"/>
              </a:rPr>
              <a:t>עַׄ</a:t>
            </a:r>
            <a:r>
              <a:rPr lang="he-IL" dirty="0" err="1">
                <a:cs typeface="+mn-cs"/>
              </a:rPr>
              <a:t>ד־עוֹלָ֔ם</a:t>
            </a:r>
            <a:r>
              <a:rPr lang="he-IL" dirty="0">
                <a:cs typeface="+mn-cs"/>
              </a:rPr>
              <a:t> לַֽעֲשׂ֕וֹת </a:t>
            </a:r>
            <a:r>
              <a:rPr lang="he-IL" dirty="0" err="1">
                <a:cs typeface="+mn-cs"/>
              </a:rPr>
              <a:t>אֶת־כָּל־דִּבְרֵ֖י</a:t>
            </a:r>
            <a:r>
              <a:rPr lang="he-IL" dirty="0">
                <a:cs typeface="+mn-cs"/>
              </a:rPr>
              <a:t> הַתּוֹרָ֥ה הַזֹּֽאת</a:t>
            </a:r>
          </a:p>
        </p:txBody>
      </p:sp>
      <p:sp>
        <p:nvSpPr>
          <p:cNvPr id="11891" name="Rectangle 1651"/>
          <p:cNvSpPr>
            <a:spLocks noChangeArrowheads="1"/>
          </p:cNvSpPr>
          <p:nvPr/>
        </p:nvSpPr>
        <p:spPr bwMode="auto">
          <a:xfrm>
            <a:off x="2852738" y="944563"/>
            <a:ext cx="41417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b="1" u="sng"/>
              <a:t>גירסת הגמ' ע"פ רש"י:</a:t>
            </a:r>
          </a:p>
          <a:p>
            <a:r>
              <a:rPr lang="he-IL"/>
              <a:t>נקוד על לנו ולבנינו ועל עי"ן שבעד?</a:t>
            </a:r>
          </a:p>
          <a:p>
            <a:r>
              <a:rPr lang="he-IL" b="1"/>
              <a:t>מלמד שענש על הנסתרות משעברו ישראל את הירדן</a:t>
            </a:r>
          </a:p>
          <a:p>
            <a:r>
              <a:rPr lang="he-IL" b="1"/>
              <a:t>דברי רבי יהודה</a:t>
            </a:r>
            <a:r>
              <a:rPr lang="en-US"/>
              <a:t> </a:t>
            </a:r>
          </a:p>
        </p:txBody>
      </p:sp>
      <p:sp>
        <p:nvSpPr>
          <p:cNvPr id="11892" name="Rectangle 1652"/>
          <p:cNvSpPr>
            <a:spLocks noChangeArrowheads="1"/>
          </p:cNvSpPr>
          <p:nvPr/>
        </p:nvSpPr>
        <p:spPr bwMode="auto">
          <a:xfrm>
            <a:off x="1490663" y="2011363"/>
            <a:ext cx="68580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b="1" u="sng" dirty="0"/>
              <a:t>פי' </a:t>
            </a:r>
            <a:r>
              <a:rPr lang="he-IL" b="1" u="sng" dirty="0" err="1"/>
              <a:t>הגמ</a:t>
            </a:r>
            <a:r>
              <a:rPr lang="he-IL" b="1" u="sng" dirty="0"/>
              <a:t>' ע"פ רש"י</a:t>
            </a:r>
          </a:p>
          <a:p>
            <a:r>
              <a:rPr lang="he-IL" b="1" dirty="0"/>
              <a:t>הה"א: שלא יענשו על הנסתרות לעולם</a:t>
            </a:r>
            <a:r>
              <a:rPr lang="he-IL" dirty="0"/>
              <a:t> אלא</a:t>
            </a:r>
          </a:p>
          <a:p>
            <a:r>
              <a:rPr lang="he-IL" dirty="0"/>
              <a:t>שהיה לו לנקוד את הנקודה הזאת על לה' </a:t>
            </a:r>
            <a:r>
              <a:rPr lang="he-IL" dirty="0" err="1"/>
              <a:t>אלהינו</a:t>
            </a:r>
            <a:r>
              <a:rPr lang="he-IL" dirty="0"/>
              <a:t> –</a:t>
            </a:r>
          </a:p>
          <a:p>
            <a:r>
              <a:rPr lang="he-IL" dirty="0"/>
              <a:t>ללמד שלא עד עולם הן לה' </a:t>
            </a:r>
            <a:r>
              <a:rPr lang="he-IL" dirty="0" err="1"/>
              <a:t>אלהינו</a:t>
            </a:r>
            <a:endParaRPr lang="en-US" dirty="0"/>
          </a:p>
          <a:p>
            <a:r>
              <a:rPr lang="he-IL" dirty="0">
                <a:cs typeface="+mn-cs"/>
              </a:rPr>
              <a:t>הַנִּ֨סְתָּרֹ֔ת (</a:t>
            </a:r>
            <a:r>
              <a:rPr lang="he-IL" b="1" dirty="0">
                <a:cs typeface="+mn-cs"/>
              </a:rPr>
              <a:t>לַֽׄיׄקׄוָ֖ׄקׄ </a:t>
            </a:r>
            <a:r>
              <a:rPr lang="he-IL" b="1" dirty="0" err="1">
                <a:cs typeface="+mn-cs"/>
              </a:rPr>
              <a:t>אֱׄלֹׄהֵ֑ׄיׄנׄו</a:t>
            </a:r>
            <a:r>
              <a:rPr lang="he-IL" b="1" dirty="0">
                <a:cs typeface="+mn-cs"/>
              </a:rPr>
              <a:t>ּׄ)</a:t>
            </a:r>
            <a:r>
              <a:rPr lang="he-IL" dirty="0">
                <a:cs typeface="+mn-cs"/>
              </a:rPr>
              <a:t>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 </a:t>
            </a:r>
            <a:r>
              <a:rPr lang="he-IL" b="1" dirty="0" err="1">
                <a:cs typeface="+mn-cs"/>
              </a:rPr>
              <a:t>עַׄ</a:t>
            </a:r>
            <a:r>
              <a:rPr lang="he-IL" dirty="0" err="1">
                <a:cs typeface="+mn-cs"/>
              </a:rPr>
              <a:t>ד־עוֹלָ֔ם</a:t>
            </a:r>
            <a:r>
              <a:rPr lang="he-IL" dirty="0">
                <a:cs typeface="+mn-cs"/>
              </a:rPr>
              <a:t> לַֽעֲשׂ֕וֹת </a:t>
            </a:r>
            <a:r>
              <a:rPr lang="he-IL" dirty="0" err="1">
                <a:cs typeface="+mn-cs"/>
              </a:rPr>
              <a:t>אֶת־כָּל־דִּבְרֵ֖י</a:t>
            </a:r>
            <a:r>
              <a:rPr lang="he-IL" dirty="0">
                <a:cs typeface="+mn-cs"/>
              </a:rPr>
              <a:t> הַתּוֹרָ֥ה הַזֹּֽאת</a:t>
            </a:r>
            <a:endParaRPr lang="en-US" b="1" dirty="0">
              <a:cs typeface="+mn-cs"/>
            </a:endParaRPr>
          </a:p>
        </p:txBody>
      </p:sp>
      <p:sp>
        <p:nvSpPr>
          <p:cNvPr id="11893" name="Rectangle 1653"/>
          <p:cNvSpPr>
            <a:spLocks noChangeArrowheads="1"/>
          </p:cNvSpPr>
          <p:nvPr/>
        </p:nvSpPr>
        <p:spPr bwMode="auto">
          <a:xfrm>
            <a:off x="1200340" y="3514764"/>
            <a:ext cx="288252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משעברו את הירדן</a:t>
            </a: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לָ֤ׄנׄוּׄ וּׄלְׄבָׄנֵ֨ׄיׄנׄוּ֙ׄ </a:t>
            </a:r>
            <a:r>
              <a:rPr lang="he-IL" dirty="0" err="1">
                <a:cs typeface="+mn-cs"/>
              </a:rPr>
              <a:t>עַׄד־עוֹלָ֔ם</a:t>
            </a:r>
            <a:endParaRPr lang="he-IL" dirty="0">
              <a:cs typeface="+mn-cs"/>
            </a:endParaRPr>
          </a:p>
        </p:txBody>
      </p:sp>
      <p:sp>
        <p:nvSpPr>
          <p:cNvPr id="11894" name="Rectangle 1654"/>
          <p:cNvSpPr>
            <a:spLocks noChangeArrowheads="1"/>
          </p:cNvSpPr>
          <p:nvPr/>
        </p:nvSpPr>
        <p:spPr bwMode="auto">
          <a:xfrm>
            <a:off x="5556813" y="3514764"/>
            <a:ext cx="329769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לפני שעברו את הירדן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b="1" dirty="0">
                <a:cs typeface="+mn-cs"/>
              </a:rPr>
              <a:t>לַֽׄיׄקׄוָ֖ׄקׄ </a:t>
            </a:r>
            <a:r>
              <a:rPr lang="he-IL" b="1" dirty="0" err="1">
                <a:cs typeface="+mn-cs"/>
              </a:rPr>
              <a:t>אֱׄלֹׄהֵ֑ׄיׄנׄו</a:t>
            </a:r>
            <a:r>
              <a:rPr lang="he-IL" b="1" dirty="0">
                <a:cs typeface="+mn-cs"/>
              </a:rPr>
              <a:t>ּׄ</a:t>
            </a:r>
            <a:r>
              <a:rPr lang="he-IL" dirty="0">
                <a:cs typeface="+mn-cs"/>
              </a:rPr>
              <a:t>,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לָ֤ׄנׄוּׄ וּׄלְׄבָׄנֵ֨ׄיׄנׄוּ֙ׄ</a:t>
            </a:r>
          </a:p>
        </p:txBody>
      </p:sp>
      <p:sp>
        <p:nvSpPr>
          <p:cNvPr id="11895" name="Rectangle 1655"/>
          <p:cNvSpPr>
            <a:spLocks noChangeArrowheads="1"/>
          </p:cNvSpPr>
          <p:nvPr/>
        </p:nvSpPr>
        <p:spPr bwMode="auto">
          <a:xfrm>
            <a:off x="1935190" y="4073858"/>
            <a:ext cx="59904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dirty="0" smtClean="0"/>
              <a:t>אבל לאו אורח ארעא לנקוד את </a:t>
            </a:r>
            <a:r>
              <a:rPr lang="he-IL" dirty="0" smtClean="0"/>
              <a:t>השם</a:t>
            </a:r>
            <a:endParaRPr lang="en-US" dirty="0" smtClean="0"/>
          </a:p>
          <a:p>
            <a:pPr algn="ctr"/>
            <a:r>
              <a:rPr lang="he-IL" b="1" dirty="0"/>
              <a:t> לָ֤ׄנׄוּׄ וּׄלְׄבָׄנֵ֨ׄיׄנׄוּ֙ׄ עַׄ</a:t>
            </a:r>
            <a:r>
              <a:rPr lang="en-US" b="1" dirty="0"/>
              <a:t> </a:t>
            </a:r>
            <a:r>
              <a:rPr lang="he-IL" b="1" dirty="0"/>
              <a:t>= לַֽׄיׄקׄוָ֖ׄקׄ </a:t>
            </a:r>
            <a:r>
              <a:rPr lang="he-IL" b="1" dirty="0" err="1"/>
              <a:t>אֱׄלֹׄהֵ֑ׄיׄנׄו</a:t>
            </a:r>
            <a:r>
              <a:rPr lang="he-IL" b="1" dirty="0"/>
              <a:t>ּׄ</a:t>
            </a:r>
            <a:r>
              <a:rPr lang="en-US" b="1" dirty="0"/>
              <a:t> </a:t>
            </a:r>
            <a:r>
              <a:rPr lang="he-IL" b="1" dirty="0"/>
              <a:t>(11 אותיות</a:t>
            </a:r>
            <a:r>
              <a:rPr lang="he-IL" b="1" dirty="0" smtClean="0"/>
              <a:t>)</a:t>
            </a:r>
            <a:endParaRPr lang="he-IL" dirty="0" smtClean="0"/>
          </a:p>
          <a:p>
            <a:pPr algn="ctr"/>
            <a:r>
              <a:rPr lang="he-IL" b="1" dirty="0" smtClean="0"/>
              <a:t>ונקוד על לנו ולבנינו לומר שאין כאן מקומו </a:t>
            </a:r>
            <a:r>
              <a:rPr lang="he-IL" b="1" dirty="0" smtClean="0"/>
              <a:t>ממש</a:t>
            </a:r>
            <a:r>
              <a:rPr lang="en-US" b="1" dirty="0" smtClean="0"/>
              <a:t> </a:t>
            </a:r>
            <a:r>
              <a:rPr lang="he-IL" b="1" dirty="0" smtClean="0"/>
              <a:t>אלא </a:t>
            </a:r>
            <a:r>
              <a:rPr lang="he-IL" b="1" dirty="0" smtClean="0"/>
              <a:t>למעלה</a:t>
            </a:r>
            <a:r>
              <a:rPr lang="en-US" b="1" dirty="0" smtClean="0"/>
              <a:t> </a:t>
            </a:r>
            <a:r>
              <a:rPr lang="he-IL" b="1" dirty="0" smtClean="0"/>
              <a:t>מן הנגלות </a:t>
            </a:r>
            <a:endParaRPr lang="en-US" b="1" dirty="0" smtClean="0"/>
          </a:p>
        </p:txBody>
      </p:sp>
      <p:cxnSp>
        <p:nvCxnSpPr>
          <p:cNvPr id="11896" name="AutoShape 1656"/>
          <p:cNvCxnSpPr>
            <a:cxnSpLocks noChangeShapeType="1"/>
            <a:stCxn id="11892" idx="2"/>
            <a:endCxn id="11894" idx="0"/>
          </p:cNvCxnSpPr>
          <p:nvPr/>
        </p:nvCxnSpPr>
        <p:spPr bwMode="auto">
          <a:xfrm>
            <a:off x="4919663" y="3246438"/>
            <a:ext cx="2285999" cy="2683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97" name="AutoShape 1657"/>
          <p:cNvCxnSpPr>
            <a:cxnSpLocks noChangeShapeType="1"/>
            <a:stCxn id="11892" idx="2"/>
            <a:endCxn id="11893" idx="0"/>
          </p:cNvCxnSpPr>
          <p:nvPr/>
        </p:nvCxnSpPr>
        <p:spPr bwMode="auto">
          <a:xfrm flipH="1">
            <a:off x="2641600" y="3246438"/>
            <a:ext cx="2278063" cy="2683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98" name="Rectangle 1658"/>
          <p:cNvSpPr>
            <a:spLocks noChangeArrowheads="1"/>
          </p:cNvSpPr>
          <p:nvPr/>
        </p:nvSpPr>
        <p:spPr bwMode="auto">
          <a:xfrm>
            <a:off x="951151" y="5211762"/>
            <a:ext cx="336502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משעברו את הירדן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r>
              <a:rPr lang="he-IL" dirty="0">
                <a:cs typeface="+mn-cs"/>
              </a:rPr>
              <a:t> </a:t>
            </a:r>
            <a:r>
              <a:rPr lang="he-IL" b="1" dirty="0" err="1">
                <a:cs typeface="+mn-cs"/>
              </a:rPr>
              <a:t>עַׄ</a:t>
            </a:r>
            <a:r>
              <a:rPr lang="he-IL" dirty="0" err="1">
                <a:cs typeface="+mn-cs"/>
              </a:rPr>
              <a:t>ד־עוֹלָ֔ם</a:t>
            </a:r>
            <a:endParaRPr lang="he-IL" dirty="0">
              <a:cs typeface="+mn-cs"/>
            </a:endParaRPr>
          </a:p>
        </p:txBody>
      </p:sp>
      <p:sp>
        <p:nvSpPr>
          <p:cNvPr id="11899" name="Rectangle 1659"/>
          <p:cNvSpPr>
            <a:spLocks noChangeArrowheads="1"/>
          </p:cNvSpPr>
          <p:nvPr/>
        </p:nvSpPr>
        <p:spPr bwMode="auto">
          <a:xfrm>
            <a:off x="5499100" y="5211762"/>
            <a:ext cx="34210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לפני שעברו את הירדן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ּ,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endParaRPr lang="en-US" b="1" dirty="0">
              <a:cs typeface="+mn-cs"/>
            </a:endParaRPr>
          </a:p>
        </p:txBody>
      </p:sp>
      <p:cxnSp>
        <p:nvCxnSpPr>
          <p:cNvPr id="11900" name="AutoShape 1660"/>
          <p:cNvCxnSpPr>
            <a:cxnSpLocks noChangeShapeType="1"/>
            <a:stCxn id="11895" idx="2"/>
            <a:endCxn id="11898" idx="0"/>
          </p:cNvCxnSpPr>
          <p:nvPr/>
        </p:nvCxnSpPr>
        <p:spPr bwMode="auto">
          <a:xfrm flipH="1">
            <a:off x="2633663" y="4858688"/>
            <a:ext cx="2296743" cy="3530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01" name="AutoShape 1661"/>
          <p:cNvCxnSpPr>
            <a:cxnSpLocks noChangeShapeType="1"/>
            <a:stCxn id="11895" idx="2"/>
            <a:endCxn id="11899" idx="0"/>
          </p:cNvCxnSpPr>
          <p:nvPr/>
        </p:nvCxnSpPr>
        <p:spPr bwMode="auto">
          <a:xfrm>
            <a:off x="4930406" y="4858688"/>
            <a:ext cx="2279226" cy="3530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02" name="Rectangle 1662"/>
          <p:cNvSpPr>
            <a:spLocks noChangeArrowheads="1"/>
          </p:cNvSpPr>
          <p:nvPr/>
        </p:nvSpPr>
        <p:spPr bwMode="auto">
          <a:xfrm>
            <a:off x="3947319" y="6354762"/>
            <a:ext cx="37338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e-IL"/>
              <a:t>ומיהו אי הוה כתיב ליה הכי –</a:t>
            </a:r>
          </a:p>
          <a:p>
            <a:r>
              <a:rPr lang="he-IL"/>
              <a:t>הוה משמע דאף קודם שעברו את הירדן נמי,</a:t>
            </a:r>
          </a:p>
          <a:p>
            <a:r>
              <a:rPr lang="he-IL"/>
              <a:t>להכי פלגינהו ונקד, לומר: דלכאן ולכאן הוא נדרש</a:t>
            </a:r>
            <a:r>
              <a:rPr lang="en-US"/>
              <a:t> </a:t>
            </a:r>
          </a:p>
        </p:txBody>
      </p:sp>
      <p:cxnSp>
        <p:nvCxnSpPr>
          <p:cNvPr id="11903" name="AutoShape 1663"/>
          <p:cNvCxnSpPr>
            <a:cxnSpLocks noChangeShapeType="1"/>
            <a:endCxn id="11902" idx="0"/>
          </p:cNvCxnSpPr>
          <p:nvPr/>
        </p:nvCxnSpPr>
        <p:spPr bwMode="auto">
          <a:xfrm>
            <a:off x="4268788" y="5624899"/>
            <a:ext cx="1545431" cy="729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173038" y="6430963"/>
            <a:ext cx="3621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/>
              <a:t>ונקודה </a:t>
            </a:r>
            <a:r>
              <a:rPr lang="he-IL" b="1" dirty="0" err="1"/>
              <a:t>דעי"ן</a:t>
            </a:r>
            <a:r>
              <a:rPr lang="he-IL" b="1" dirty="0"/>
              <a:t> שבעד לחלק באתה</a:t>
            </a:r>
            <a:r>
              <a:rPr lang="he-IL" b="1" dirty="0" smtClean="0"/>
              <a:t>,</a:t>
            </a:r>
            <a:endParaRPr lang="en-US" b="1" dirty="0" smtClean="0"/>
          </a:p>
          <a:p>
            <a:r>
              <a:rPr lang="he-IL" b="1" dirty="0" smtClean="0"/>
              <a:t>דלא </a:t>
            </a:r>
            <a:r>
              <a:rPr lang="he-IL" b="1" dirty="0" err="1"/>
              <a:t>תימא</a:t>
            </a:r>
            <a:r>
              <a:rPr lang="he-IL" b="1" dirty="0"/>
              <a:t> מעולם ועד עולם</a:t>
            </a:r>
            <a:r>
              <a:rPr lang="he-IL" b="1" dirty="0" smtClean="0"/>
              <a:t>,</a:t>
            </a:r>
            <a:endParaRPr lang="en-US" b="1" dirty="0" smtClean="0"/>
          </a:p>
          <a:p>
            <a:r>
              <a:rPr lang="he-IL" b="1" dirty="0" smtClean="0"/>
              <a:t>אלא </a:t>
            </a:r>
            <a:r>
              <a:rPr lang="he-IL" b="1" dirty="0"/>
              <a:t>מעתה </a:t>
            </a:r>
            <a:r>
              <a:rPr lang="he-IL" b="1" dirty="0" err="1"/>
              <a:t>מתחלת</a:t>
            </a:r>
            <a:r>
              <a:rPr lang="he-IL" b="1" dirty="0"/>
              <a:t> מדה זו </a:t>
            </a:r>
            <a:r>
              <a:rPr lang="he-IL" b="1" dirty="0" err="1"/>
              <a:t>ותנהוג</a:t>
            </a:r>
            <a:r>
              <a:rPr lang="he-IL" b="1" dirty="0"/>
              <a:t> עד עולם</a:t>
            </a:r>
            <a:r>
              <a:rPr lang="en-US" b="1" dirty="0"/>
              <a:t> </a:t>
            </a:r>
            <a:endParaRPr lang="he-IL" b="1" dirty="0"/>
          </a:p>
        </p:txBody>
      </p:sp>
      <p:cxnSp>
        <p:nvCxnSpPr>
          <p:cNvPr id="20" name="AutoShape 1660"/>
          <p:cNvCxnSpPr>
            <a:cxnSpLocks noChangeShapeType="1"/>
            <a:stCxn id="2" idx="0"/>
          </p:cNvCxnSpPr>
          <p:nvPr/>
        </p:nvCxnSpPr>
        <p:spPr bwMode="auto">
          <a:xfrm flipH="1" flipV="1">
            <a:off x="1661319" y="5761037"/>
            <a:ext cx="322660" cy="6699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1660"/>
          <p:cNvCxnSpPr>
            <a:cxnSpLocks noChangeShapeType="1"/>
          </p:cNvCxnSpPr>
          <p:nvPr/>
        </p:nvCxnSpPr>
        <p:spPr bwMode="auto">
          <a:xfrm flipH="1" flipV="1">
            <a:off x="7528719" y="5761037"/>
            <a:ext cx="0" cy="11279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www.swdaf.com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BB893-962D-4D03-AF08-913DC5B58817}" type="slidenum">
              <a:rPr lang="he-IL"/>
              <a:pPr/>
              <a:t>2</a:t>
            </a:fld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514600" y="792163"/>
            <a:ext cx="493712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 err="1"/>
              <a:t>גירסת</a:t>
            </a:r>
            <a:r>
              <a:rPr lang="he-IL" b="1" u="sng" dirty="0"/>
              <a:t> </a:t>
            </a:r>
            <a:r>
              <a:rPr lang="he-IL" b="1" u="sng" dirty="0" err="1"/>
              <a:t>הגמ</a:t>
            </a:r>
            <a:r>
              <a:rPr lang="he-IL" b="1" u="sng" dirty="0"/>
              <a:t>' ע"פ רש"י:</a:t>
            </a:r>
          </a:p>
          <a:p>
            <a:pPr algn="ctr"/>
            <a:r>
              <a:rPr lang="he-IL" dirty="0"/>
              <a:t>אמר ליה </a:t>
            </a:r>
            <a:r>
              <a:rPr lang="he-IL" b="1" dirty="0"/>
              <a:t>רבי נחמיה</a:t>
            </a:r>
            <a:r>
              <a:rPr lang="he-IL" dirty="0"/>
              <a:t>: וכי ענש על הנסתרות לעולם?</a:t>
            </a:r>
          </a:p>
          <a:p>
            <a:pPr algn="ctr"/>
            <a:r>
              <a:rPr lang="he-IL" dirty="0"/>
              <a:t>והלא כבר נאמר עד עולם.</a:t>
            </a:r>
          </a:p>
          <a:p>
            <a:pPr algn="ctr"/>
            <a:r>
              <a:rPr lang="he-IL" dirty="0"/>
              <a:t> אלא כשם שלא ענש על הנסתרות –</a:t>
            </a:r>
          </a:p>
          <a:p>
            <a:pPr algn="ctr"/>
            <a:r>
              <a:rPr lang="he-IL" dirty="0"/>
              <a:t>כך לא ענש על עונשין שבגלוי עד שעברו ישראל את הירדן</a:t>
            </a:r>
            <a:endParaRPr lang="en-US" dirty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23221" y="2323327"/>
            <a:ext cx="404469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rtl="0"/>
            <a:r>
              <a:rPr lang="he-IL" b="1" u="sng" dirty="0"/>
              <a:t>משעברו את הירדן</a:t>
            </a:r>
            <a:endParaRPr lang="en-US" dirty="0">
              <a:cs typeface="Guttman Kav" pitchFamily="2" charset="-79"/>
            </a:endParaRPr>
          </a:p>
          <a:p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 smtClean="0">
                <a:cs typeface="+mn-cs"/>
              </a:rPr>
              <a:t>אֱלֹהֵ֑ינו</a:t>
            </a:r>
            <a:r>
              <a:rPr lang="he-IL" dirty="0" smtClean="0">
                <a:cs typeface="+mn-cs"/>
              </a:rPr>
              <a:t>ּ</a:t>
            </a:r>
            <a:r>
              <a:rPr lang="en-US" dirty="0" smtClean="0">
                <a:cs typeface="+mn-cs"/>
              </a:rPr>
              <a:t> </a:t>
            </a:r>
            <a:r>
              <a:rPr lang="he-IL" b="1" dirty="0" err="1" smtClean="0"/>
              <a:t>עַׄ</a:t>
            </a:r>
            <a:r>
              <a:rPr lang="he-IL" dirty="0" err="1" smtClean="0"/>
              <a:t>ד־עוֹלָ֔ם</a:t>
            </a:r>
            <a:r>
              <a:rPr lang="he-IL" dirty="0" smtClean="0">
                <a:cs typeface="+mn-cs"/>
              </a:rPr>
              <a:t>,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</a:t>
            </a:r>
            <a:r>
              <a:rPr lang="he-IL" b="1" dirty="0" smtClean="0">
                <a:cs typeface="+mn-cs"/>
              </a:rPr>
              <a:t>וּׄלְׄבָׄנֵ֨ׄיׄנׄוּ֙ׄ</a:t>
            </a:r>
            <a:endParaRPr lang="he-IL" dirty="0">
              <a:cs typeface="+mn-cs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016845" y="2316977"/>
            <a:ext cx="23839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b="1" u="sng" dirty="0"/>
              <a:t>לפני שעברו את הירדן</a:t>
            </a:r>
          </a:p>
          <a:p>
            <a:r>
              <a:rPr lang="he-IL" dirty="0" smtClean="0">
                <a:cs typeface="+mn-cs"/>
              </a:rPr>
              <a:t>הַנִּ֨סְתָּרֹ֔ת לַיקוָ֖ק </a:t>
            </a:r>
            <a:r>
              <a:rPr lang="he-IL" dirty="0" err="1" smtClean="0">
                <a:cs typeface="+mn-cs"/>
              </a:rPr>
              <a:t>אֱלֹהֵ֑ינו</a:t>
            </a:r>
            <a:r>
              <a:rPr lang="he-IL" dirty="0" smtClean="0">
                <a:cs typeface="+mn-cs"/>
              </a:rPr>
              <a:t>ּ </a:t>
            </a:r>
            <a:r>
              <a:rPr lang="he-IL" dirty="0" err="1" smtClean="0">
                <a:cs typeface="+mn-cs"/>
              </a:rPr>
              <a:t>וְהַנִּגְלֹ֞ת</a:t>
            </a:r>
            <a:endParaRPr lang="he-IL" dirty="0">
              <a:cs typeface="+mn-cs"/>
            </a:endParaRPr>
          </a:p>
        </p:txBody>
      </p:sp>
      <p:cxnSp>
        <p:nvCxnSpPr>
          <p:cNvPr id="12295" name="AutoShape 7"/>
          <p:cNvCxnSpPr>
            <a:cxnSpLocks noChangeShapeType="1"/>
            <a:stCxn id="12292" idx="2"/>
            <a:endCxn id="12293" idx="0"/>
          </p:cNvCxnSpPr>
          <p:nvPr/>
        </p:nvCxnSpPr>
        <p:spPr bwMode="auto">
          <a:xfrm flipH="1">
            <a:off x="2645570" y="2027238"/>
            <a:ext cx="2337593" cy="2960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6" name="AutoShape 8"/>
          <p:cNvCxnSpPr>
            <a:cxnSpLocks noChangeShapeType="1"/>
            <a:stCxn id="12292" idx="2"/>
            <a:endCxn id="12294" idx="0"/>
          </p:cNvCxnSpPr>
          <p:nvPr/>
        </p:nvCxnSpPr>
        <p:spPr bwMode="auto">
          <a:xfrm>
            <a:off x="4983163" y="2027238"/>
            <a:ext cx="2225675" cy="2897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8788" y="34925"/>
            <a:ext cx="12954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sz="2800" b="1" u="sng">
                <a:latin typeface="Courier" pitchFamily="49" charset="0"/>
              </a:rPr>
              <a:t>ערבות</a:t>
            </a:r>
            <a:endParaRPr lang="en-US" sz="2800" b="1" u="sng">
              <a:latin typeface="Courier" pitchFamily="49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802188" y="4786313"/>
            <a:ext cx="4791075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e-IL" b="1" dirty="0"/>
              <a:t>הנקודה </a:t>
            </a:r>
            <a:r>
              <a:rPr lang="he-IL" b="1" dirty="0" err="1"/>
              <a:t>לימדתך</a:t>
            </a:r>
            <a:r>
              <a:rPr lang="he-IL" b="1" dirty="0"/>
              <a:t> </a:t>
            </a:r>
            <a:r>
              <a:rPr lang="he-IL" b="1" dirty="0" err="1"/>
              <a:t>דהאי</a:t>
            </a:r>
            <a:r>
              <a:rPr lang="he-IL" b="1" dirty="0"/>
              <a:t> </a:t>
            </a:r>
            <a:r>
              <a:rPr lang="he-IL" b="1" dirty="0" err="1"/>
              <a:t>דכתיב</a:t>
            </a:r>
            <a:r>
              <a:rPr lang="he-IL" b="1" dirty="0"/>
              <a:t> הנגלות לנו ולבנינו –</a:t>
            </a:r>
          </a:p>
          <a:p>
            <a:r>
              <a:rPr lang="he-IL" b="1" dirty="0"/>
              <a:t>לאו עד הנה נהגה מדה זו, אלא מכאן ואילך</a:t>
            </a:r>
            <a:r>
              <a:rPr lang="he-IL" dirty="0"/>
              <a:t>, </a:t>
            </a:r>
            <a:r>
              <a:rPr lang="he-IL" dirty="0" err="1"/>
              <a:t>דכל</a:t>
            </a:r>
            <a:r>
              <a:rPr lang="he-IL" dirty="0"/>
              <a:t> נקודה למעט,</a:t>
            </a:r>
          </a:p>
          <a:p>
            <a:r>
              <a:rPr lang="he-IL" dirty="0" err="1"/>
              <a:t>דכך</a:t>
            </a:r>
            <a:r>
              <a:rPr lang="he-IL" dirty="0"/>
              <a:t> לא ענש את אחרים על עונשין שבגלוי עד שעברו את הירדן</a:t>
            </a:r>
            <a:r>
              <a:rPr lang="en-US" dirty="0"/>
              <a:t> </a:t>
            </a:r>
          </a:p>
        </p:txBody>
      </p:sp>
      <p:cxnSp>
        <p:nvCxnSpPr>
          <p:cNvPr id="12299" name="AutoShape 11"/>
          <p:cNvCxnSpPr>
            <a:cxnSpLocks noChangeShapeType="1"/>
            <a:stCxn id="12294" idx="2"/>
            <a:endCxn id="12298" idx="0"/>
          </p:cNvCxnSpPr>
          <p:nvPr/>
        </p:nvCxnSpPr>
        <p:spPr bwMode="auto">
          <a:xfrm flipH="1">
            <a:off x="7197726" y="2870975"/>
            <a:ext cx="11112" cy="1915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2388" y="3382963"/>
            <a:ext cx="51816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e-IL" b="1" dirty="0" err="1" smtClean="0"/>
              <a:t>אפטורא</a:t>
            </a:r>
            <a:r>
              <a:rPr lang="he-IL" b="1" dirty="0" smtClean="0"/>
              <a:t> </a:t>
            </a:r>
            <a:r>
              <a:rPr lang="he-IL" b="1" dirty="0" err="1"/>
              <a:t>דנסתרות</a:t>
            </a:r>
            <a:r>
              <a:rPr lang="he-IL" b="1" dirty="0"/>
              <a:t> </a:t>
            </a:r>
            <a:r>
              <a:rPr lang="he-IL" b="1" dirty="0" err="1"/>
              <a:t>קאי</a:t>
            </a:r>
            <a:r>
              <a:rPr lang="he-IL" b="1" dirty="0"/>
              <a:t> </a:t>
            </a:r>
            <a:r>
              <a:rPr lang="he-IL" b="1" dirty="0" err="1"/>
              <a:t>לאשמועינן</a:t>
            </a:r>
            <a:r>
              <a:rPr lang="he-IL" b="1" dirty="0"/>
              <a:t> </a:t>
            </a:r>
            <a:r>
              <a:rPr lang="he-IL" b="1" dirty="0" err="1"/>
              <a:t>דעד</a:t>
            </a:r>
            <a:r>
              <a:rPr lang="he-IL" b="1" dirty="0"/>
              <a:t> עולם </a:t>
            </a:r>
            <a:r>
              <a:rPr lang="he-IL" b="1" dirty="0" err="1"/>
              <a:t>תנהוג</a:t>
            </a:r>
            <a:r>
              <a:rPr lang="he-IL" b="1" dirty="0"/>
              <a:t> מדה זו</a:t>
            </a:r>
            <a:r>
              <a:rPr lang="he-IL" dirty="0"/>
              <a:t>,</a:t>
            </a:r>
          </a:p>
          <a:p>
            <a:r>
              <a:rPr lang="he-IL" dirty="0"/>
              <a:t>דלא </a:t>
            </a:r>
            <a:r>
              <a:rPr lang="he-IL" dirty="0" err="1"/>
              <a:t>תימא</a:t>
            </a:r>
            <a:r>
              <a:rPr lang="he-IL" dirty="0"/>
              <a:t> </a:t>
            </a:r>
            <a:r>
              <a:rPr lang="he-IL" dirty="0" err="1"/>
              <a:t>משיעברו</a:t>
            </a:r>
            <a:r>
              <a:rPr lang="he-IL" dirty="0"/>
              <a:t> את הירדן ויקבלו עליהם ערבות יענשו זה על זה,</a:t>
            </a:r>
          </a:p>
          <a:p>
            <a:r>
              <a:rPr lang="he-IL" dirty="0"/>
              <a:t>למה לי </a:t>
            </a:r>
            <a:r>
              <a:rPr lang="he-IL" dirty="0" err="1"/>
              <a:t>דכתביה</a:t>
            </a:r>
            <a:endParaRPr lang="he-IL" dirty="0"/>
          </a:p>
          <a:p>
            <a:r>
              <a:rPr lang="he-IL" dirty="0"/>
              <a:t>אי משום </a:t>
            </a:r>
            <a:r>
              <a:rPr lang="he-IL" dirty="0" err="1"/>
              <a:t>חיובא</a:t>
            </a:r>
            <a:r>
              <a:rPr lang="he-IL" dirty="0"/>
              <a:t> </a:t>
            </a:r>
            <a:r>
              <a:rPr lang="he-IL" dirty="0" err="1"/>
              <a:t>דנגלות</a:t>
            </a:r>
            <a:r>
              <a:rPr lang="he-IL" dirty="0"/>
              <a:t> – פשיטא</a:t>
            </a:r>
          </a:p>
          <a:p>
            <a:r>
              <a:rPr lang="he-IL" dirty="0" err="1"/>
              <a:t>דעונש</a:t>
            </a:r>
            <a:r>
              <a:rPr lang="he-IL" dirty="0"/>
              <a:t> הנוהג עכשיו </a:t>
            </a:r>
            <a:r>
              <a:rPr lang="he-IL" dirty="0" err="1"/>
              <a:t>ינהוג</a:t>
            </a:r>
            <a:r>
              <a:rPr lang="he-IL" dirty="0"/>
              <a:t> לעולם, </a:t>
            </a:r>
            <a:r>
              <a:rPr lang="he-IL" dirty="0" err="1"/>
              <a:t>דלמה</a:t>
            </a:r>
            <a:r>
              <a:rPr lang="he-IL" dirty="0"/>
              <a:t> יפסוק?</a:t>
            </a:r>
          </a:p>
        </p:txBody>
      </p:sp>
      <p:cxnSp>
        <p:nvCxnSpPr>
          <p:cNvPr id="12301" name="AutoShape 13"/>
          <p:cNvCxnSpPr>
            <a:cxnSpLocks noChangeShapeType="1"/>
            <a:stCxn id="12293" idx="2"/>
            <a:endCxn id="12300" idx="0"/>
          </p:cNvCxnSpPr>
          <p:nvPr/>
        </p:nvCxnSpPr>
        <p:spPr bwMode="auto">
          <a:xfrm flipH="1">
            <a:off x="2643188" y="2877325"/>
            <a:ext cx="2382" cy="505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www.swdaf.com</a:t>
            </a: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AF61-DE18-466B-8CBD-FF7F28AA3592}" type="slidenum">
              <a:rPr lang="he-IL"/>
              <a:pPr/>
              <a:t>3</a:t>
            </a:fld>
            <a:endParaRPr lang="en-US"/>
          </a:p>
        </p:txBody>
      </p:sp>
      <p:sp>
        <p:nvSpPr>
          <p:cNvPr id="6280" name="Text Box 136"/>
          <p:cNvSpPr txBox="1">
            <a:spLocks noChangeArrowheads="1"/>
          </p:cNvSpPr>
          <p:nvPr/>
        </p:nvSpPr>
        <p:spPr bwMode="auto">
          <a:xfrm>
            <a:off x="4268788" y="34925"/>
            <a:ext cx="12954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sz="2800" b="1" u="sng">
                <a:latin typeface="Courier" pitchFamily="49" charset="0"/>
              </a:rPr>
              <a:t>ערבות</a:t>
            </a:r>
            <a:endParaRPr lang="en-US" sz="2800" b="1" u="sng">
              <a:latin typeface="Courier" pitchFamily="49" charset="0"/>
            </a:endParaRPr>
          </a:p>
        </p:txBody>
      </p:sp>
      <p:sp>
        <p:nvSpPr>
          <p:cNvPr id="6281" name="Rectangle 137"/>
          <p:cNvSpPr>
            <a:spLocks noChangeArrowheads="1"/>
          </p:cNvSpPr>
          <p:nvPr/>
        </p:nvSpPr>
        <p:spPr bwMode="auto">
          <a:xfrm>
            <a:off x="1659941" y="562318"/>
            <a:ext cx="659347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 </a:t>
            </a:r>
            <a:r>
              <a:rPr lang="he-IL" b="1" dirty="0" err="1">
                <a:cs typeface="+mn-cs"/>
              </a:rPr>
              <a:t>עַׄ</a:t>
            </a:r>
            <a:r>
              <a:rPr lang="he-IL" dirty="0" err="1">
                <a:cs typeface="+mn-cs"/>
              </a:rPr>
              <a:t>ד־עוֹלָ֔ם</a:t>
            </a:r>
            <a:r>
              <a:rPr lang="he-IL" dirty="0">
                <a:cs typeface="+mn-cs"/>
              </a:rPr>
              <a:t> לַֽעֲשׂ֕וֹת </a:t>
            </a:r>
            <a:r>
              <a:rPr lang="he-IL" dirty="0" err="1">
                <a:cs typeface="+mn-cs"/>
              </a:rPr>
              <a:t>אֶת־כָּל־דִּבְרֵ֖י</a:t>
            </a:r>
            <a:r>
              <a:rPr lang="he-IL" dirty="0">
                <a:cs typeface="+mn-cs"/>
              </a:rPr>
              <a:t> הַתּוֹרָ֥ה הַזֹּֽאת</a:t>
            </a:r>
          </a:p>
        </p:txBody>
      </p:sp>
      <p:sp>
        <p:nvSpPr>
          <p:cNvPr id="6282" name="Rectangle 138"/>
          <p:cNvSpPr>
            <a:spLocks noChangeArrowheads="1"/>
          </p:cNvSpPr>
          <p:nvPr/>
        </p:nvSpPr>
        <p:spPr bwMode="auto">
          <a:xfrm>
            <a:off x="2655888" y="944563"/>
            <a:ext cx="4540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b="1" u="sng"/>
              <a:t>גירסת הגמ' ע"פ ר"ת:</a:t>
            </a:r>
          </a:p>
          <a:p>
            <a:r>
              <a:rPr lang="he-IL"/>
              <a:t>נקוד על לנו ולבנינו ועל עי"ן שבעד?</a:t>
            </a:r>
          </a:p>
          <a:p>
            <a:r>
              <a:rPr lang="he-IL" b="1"/>
              <a:t>מלמד שלא ענש על הנסתרות עד שעברו ישראל את הירדן</a:t>
            </a:r>
          </a:p>
          <a:p>
            <a:r>
              <a:rPr lang="he-IL" b="1"/>
              <a:t>דברי רבי יהודה</a:t>
            </a:r>
            <a:r>
              <a:rPr lang="en-US"/>
              <a:t> </a:t>
            </a:r>
          </a:p>
        </p:txBody>
      </p:sp>
      <p:sp>
        <p:nvSpPr>
          <p:cNvPr id="6283" name="Rectangle 139"/>
          <p:cNvSpPr>
            <a:spLocks noChangeArrowheads="1"/>
          </p:cNvSpPr>
          <p:nvPr/>
        </p:nvSpPr>
        <p:spPr bwMode="auto">
          <a:xfrm>
            <a:off x="2379663" y="1847672"/>
            <a:ext cx="508635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e-IL" b="1" u="sng" dirty="0"/>
              <a:t>פי' </a:t>
            </a:r>
            <a:r>
              <a:rPr lang="he-IL" b="1" u="sng" dirty="0" err="1"/>
              <a:t>הגמ</a:t>
            </a:r>
            <a:r>
              <a:rPr lang="he-IL" b="1" u="sng" dirty="0"/>
              <a:t>' ע"פ ר"ת</a:t>
            </a:r>
            <a:endParaRPr lang="he-IL" dirty="0"/>
          </a:p>
          <a:p>
            <a:r>
              <a:rPr lang="he-IL" b="1" dirty="0"/>
              <a:t>הה"א: שיענשו על הנגלות והנסתרות לעולם</a:t>
            </a:r>
          </a:p>
          <a:p>
            <a:r>
              <a:rPr lang="he-IL" dirty="0"/>
              <a:t>והנסתרות לה' </a:t>
            </a:r>
            <a:r>
              <a:rPr lang="he-IL" dirty="0" err="1"/>
              <a:t>אלהינו</a:t>
            </a:r>
            <a:r>
              <a:rPr lang="he-IL" dirty="0"/>
              <a:t> לאו היינו פשטיה </a:t>
            </a:r>
            <a:r>
              <a:rPr lang="he-IL" dirty="0" err="1"/>
              <a:t>דקרא</a:t>
            </a:r>
            <a:r>
              <a:rPr lang="he-IL" dirty="0"/>
              <a:t> </a:t>
            </a:r>
            <a:r>
              <a:rPr lang="he-IL" dirty="0" err="1"/>
              <a:t>דאין</a:t>
            </a:r>
            <a:r>
              <a:rPr lang="he-IL" dirty="0"/>
              <a:t> לך עונש בדבר</a:t>
            </a:r>
          </a:p>
          <a:p>
            <a:r>
              <a:rPr lang="he-IL" dirty="0"/>
              <a:t>אלא כלומר הנסתרות שאין מכיר בהן אלא השם</a:t>
            </a:r>
          </a:p>
          <a:p>
            <a:r>
              <a:rPr lang="he-IL" dirty="0"/>
              <a:t>והנגלות שניהם לנו ולבנינו </a:t>
            </a:r>
            <a:r>
              <a:rPr lang="he-IL" dirty="0" err="1"/>
              <a:t>ליענש</a:t>
            </a:r>
            <a:r>
              <a:rPr lang="he-IL" dirty="0"/>
              <a:t> </a:t>
            </a:r>
            <a:r>
              <a:rPr lang="he-IL" dirty="0" smtClean="0"/>
              <a:t>עליהם</a:t>
            </a:r>
          </a:p>
          <a:p>
            <a:endParaRPr lang="en-US" dirty="0" smtClean="0"/>
          </a:p>
          <a:p>
            <a:r>
              <a:rPr lang="he-IL" dirty="0" smtClean="0"/>
              <a:t>הַנִּ֨סְתָּרֹ֔ת </a:t>
            </a:r>
            <a:r>
              <a:rPr lang="he-IL" dirty="0"/>
              <a:t>לַיקוָ֖ק </a:t>
            </a:r>
            <a:r>
              <a:rPr lang="he-IL" dirty="0" err="1" smtClean="0"/>
              <a:t>אֱלֹהֵ֑ינו</a:t>
            </a:r>
            <a:r>
              <a:rPr lang="he-IL" dirty="0" smtClean="0"/>
              <a:t>ּ </a:t>
            </a:r>
            <a:r>
              <a:rPr lang="he-IL" dirty="0" err="1" smtClean="0"/>
              <a:t>וְהַנִּגְלֹ֞ת</a:t>
            </a:r>
            <a:r>
              <a:rPr lang="he-IL" dirty="0" smtClean="0"/>
              <a:t>, </a:t>
            </a:r>
            <a:r>
              <a:rPr lang="he-IL" b="1" dirty="0"/>
              <a:t>לָ֤ׄנׄוּׄ וּׄלְׄבָׄנֵ֨ׄיׄנׄוּ֙ׄ </a:t>
            </a:r>
            <a:r>
              <a:rPr lang="he-IL" b="1" dirty="0" err="1"/>
              <a:t>עַׄ</a:t>
            </a:r>
            <a:r>
              <a:rPr lang="he-IL" dirty="0" err="1"/>
              <a:t>ד־עוֹלָ֔ם</a:t>
            </a:r>
            <a:endParaRPr lang="en-US" b="1" dirty="0"/>
          </a:p>
          <a:p>
            <a:endParaRPr lang="he-IL" dirty="0"/>
          </a:p>
          <a:p>
            <a:r>
              <a:rPr lang="he-IL" b="1" dirty="0"/>
              <a:t>אבל נקוד על לנו ולבנינו </a:t>
            </a:r>
            <a:r>
              <a:rPr lang="he-IL" b="1" dirty="0" err="1"/>
              <a:t>למימר</a:t>
            </a:r>
            <a:r>
              <a:rPr lang="he-IL" b="1" dirty="0"/>
              <a:t> שאין גזירת מדה זו נוהגת לעולם</a:t>
            </a:r>
          </a:p>
          <a:p>
            <a:r>
              <a:rPr lang="he-IL" b="1" dirty="0"/>
              <a:t>אלא </a:t>
            </a:r>
            <a:r>
              <a:rPr lang="he-IL" b="1" dirty="0" err="1"/>
              <a:t>משיעברו</a:t>
            </a:r>
            <a:r>
              <a:rPr lang="he-IL" b="1" dirty="0"/>
              <a:t> את הירדן ולא קודם</a:t>
            </a:r>
            <a:r>
              <a:rPr lang="he-IL" dirty="0"/>
              <a:t> </a:t>
            </a:r>
          </a:p>
        </p:txBody>
      </p:sp>
      <p:sp>
        <p:nvSpPr>
          <p:cNvPr id="6284" name="Rectangle 140"/>
          <p:cNvSpPr>
            <a:spLocks noChangeArrowheads="1"/>
          </p:cNvSpPr>
          <p:nvPr/>
        </p:nvSpPr>
        <p:spPr bwMode="auto">
          <a:xfrm>
            <a:off x="3128963" y="4983162"/>
            <a:ext cx="35814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e-IL" dirty="0"/>
              <a:t>היה נקוד על כל עד או לא היה נקוד על עד כלל</a:t>
            </a:r>
          </a:p>
          <a:p>
            <a:r>
              <a:rPr lang="he-IL" dirty="0"/>
              <a:t>ה"א </a:t>
            </a:r>
            <a:r>
              <a:rPr lang="he-IL" dirty="0" err="1"/>
              <a:t>דבין</a:t>
            </a:r>
            <a:r>
              <a:rPr lang="he-IL" dirty="0"/>
              <a:t> נסתרות ובין נגלות כך דינם</a:t>
            </a:r>
          </a:p>
          <a:p>
            <a:r>
              <a:rPr lang="he-IL" b="1" dirty="0"/>
              <a:t>לכך ניקד עי"ן שבעד חצי התיבה</a:t>
            </a:r>
          </a:p>
          <a:p>
            <a:r>
              <a:rPr lang="he-IL" b="1" dirty="0"/>
              <a:t>לומר לך חציין לעולם וחציין משעברו</a:t>
            </a:r>
          </a:p>
          <a:p>
            <a:r>
              <a:rPr lang="he-IL" dirty="0"/>
              <a:t>ומסתברא </a:t>
            </a:r>
            <a:r>
              <a:rPr lang="he-IL" dirty="0" err="1"/>
              <a:t>דנסתרות</a:t>
            </a:r>
            <a:r>
              <a:rPr lang="he-IL" dirty="0"/>
              <a:t> משעברו ונגלות לעולם </a:t>
            </a:r>
          </a:p>
        </p:txBody>
      </p:sp>
      <p:sp>
        <p:nvSpPr>
          <p:cNvPr id="6285" name="Rectangle 141"/>
          <p:cNvSpPr>
            <a:spLocks noChangeArrowheads="1"/>
          </p:cNvSpPr>
          <p:nvPr/>
        </p:nvSpPr>
        <p:spPr bwMode="auto">
          <a:xfrm>
            <a:off x="954310" y="4335463"/>
            <a:ext cx="33682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משעברו את הירדן (שניהם לנו ולבנינו)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dirty="0" err="1" smtClean="0">
                <a:cs typeface="+mn-cs"/>
              </a:rPr>
              <a:t>וְהַנִּגְלֹ֞ת</a:t>
            </a:r>
            <a:r>
              <a:rPr lang="he-IL" dirty="0" smtClean="0">
                <a:cs typeface="+mn-cs"/>
              </a:rPr>
              <a:t>,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endParaRPr lang="he-IL" dirty="0">
              <a:cs typeface="+mn-cs"/>
            </a:endParaRPr>
          </a:p>
        </p:txBody>
      </p:sp>
      <p:sp>
        <p:nvSpPr>
          <p:cNvPr id="6286" name="Rectangle 142"/>
          <p:cNvSpPr>
            <a:spLocks noChangeArrowheads="1"/>
          </p:cNvSpPr>
          <p:nvPr/>
        </p:nvSpPr>
        <p:spPr bwMode="auto">
          <a:xfrm>
            <a:off x="5667375" y="4335463"/>
            <a:ext cx="3089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לפני שעברו את הירדן (שניהם רק לה')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 smtClean="0">
                <a:cs typeface="+mn-cs"/>
              </a:rPr>
              <a:t>אֱלֹהֵ֑ינו</a:t>
            </a:r>
            <a:r>
              <a:rPr lang="he-IL" dirty="0" smtClean="0">
                <a:cs typeface="+mn-cs"/>
              </a:rPr>
              <a:t>ּ </a:t>
            </a:r>
            <a:r>
              <a:rPr lang="he-IL" dirty="0" err="1">
                <a:cs typeface="+mn-cs"/>
              </a:rPr>
              <a:t>וְהַנִּגְלֹ֞ת</a:t>
            </a:r>
            <a:endParaRPr lang="en-US" b="1" dirty="0">
              <a:cs typeface="+mn-cs"/>
            </a:endParaRPr>
          </a:p>
        </p:txBody>
      </p:sp>
      <p:cxnSp>
        <p:nvCxnSpPr>
          <p:cNvPr id="6287" name="AutoShape 143"/>
          <p:cNvCxnSpPr>
            <a:cxnSpLocks noChangeShapeType="1"/>
            <a:stCxn id="6283" idx="2"/>
            <a:endCxn id="6285" idx="0"/>
          </p:cNvCxnSpPr>
          <p:nvPr/>
        </p:nvCxnSpPr>
        <p:spPr bwMode="auto">
          <a:xfrm flipH="1">
            <a:off x="2638425" y="4248329"/>
            <a:ext cx="2284413" cy="871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88" name="AutoShape 144"/>
          <p:cNvCxnSpPr>
            <a:cxnSpLocks noChangeShapeType="1"/>
            <a:stCxn id="6283" idx="2"/>
            <a:endCxn id="6286" idx="0"/>
          </p:cNvCxnSpPr>
          <p:nvPr/>
        </p:nvCxnSpPr>
        <p:spPr bwMode="auto">
          <a:xfrm>
            <a:off x="4922838" y="4248329"/>
            <a:ext cx="2289175" cy="871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89" name="Rectangle 145"/>
          <p:cNvSpPr>
            <a:spLocks noChangeArrowheads="1"/>
          </p:cNvSpPr>
          <p:nvPr/>
        </p:nvSpPr>
        <p:spPr bwMode="auto">
          <a:xfrm>
            <a:off x="4532313" y="6278562"/>
            <a:ext cx="8096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dirty="0" err="1"/>
              <a:t>עַׄ</a:t>
            </a:r>
            <a:r>
              <a:rPr lang="he-IL" dirty="0" err="1"/>
              <a:t>ד־עוֹלָ֔ם</a:t>
            </a:r>
            <a:endParaRPr lang="en-US" dirty="0"/>
          </a:p>
        </p:txBody>
      </p:sp>
      <p:sp>
        <p:nvSpPr>
          <p:cNvPr id="6290" name="Rectangle 146"/>
          <p:cNvSpPr>
            <a:spLocks noChangeArrowheads="1"/>
          </p:cNvSpPr>
          <p:nvPr/>
        </p:nvSpPr>
        <p:spPr bwMode="auto">
          <a:xfrm>
            <a:off x="951136" y="6605588"/>
            <a:ext cx="33682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משעברו את הירדן (גם הנסתרות לנו)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dirty="0" err="1" smtClean="0">
                <a:cs typeface="+mn-cs"/>
              </a:rPr>
              <a:t>וְהַנִּגְלֹ֞ת</a:t>
            </a:r>
            <a:r>
              <a:rPr lang="he-IL" dirty="0" smtClean="0">
                <a:cs typeface="+mn-cs"/>
              </a:rPr>
              <a:t>,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endParaRPr lang="he-IL" dirty="0">
              <a:cs typeface="+mn-cs"/>
            </a:endParaRPr>
          </a:p>
        </p:txBody>
      </p:sp>
      <p:sp>
        <p:nvSpPr>
          <p:cNvPr id="6291" name="Rectangle 147"/>
          <p:cNvSpPr>
            <a:spLocks noChangeArrowheads="1"/>
          </p:cNvSpPr>
          <p:nvPr/>
        </p:nvSpPr>
        <p:spPr bwMode="auto">
          <a:xfrm>
            <a:off x="5558355" y="6605588"/>
            <a:ext cx="330731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 dirty="0"/>
              <a:t>לפני שעברו את הירדן (הנגלות לנו)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/>
              <a:t>הַנִּ֨סְתָּרֹ֔ת לַיקוָ֖ק </a:t>
            </a:r>
            <a:r>
              <a:rPr lang="he-IL" dirty="0" err="1" smtClean="0"/>
              <a:t>אֱלֹהֵ֑ינו</a:t>
            </a:r>
            <a:r>
              <a:rPr lang="he-IL" dirty="0" smtClean="0"/>
              <a:t>ּ,</a:t>
            </a:r>
            <a:r>
              <a:rPr lang="he-IL" dirty="0" smtClean="0">
                <a:cs typeface="+mn-cs"/>
              </a:rPr>
              <a:t> </a:t>
            </a:r>
            <a:r>
              <a:rPr lang="he-IL" dirty="0" err="1" smtClean="0">
                <a:cs typeface="+mn-cs"/>
              </a:rPr>
              <a:t>וְהַנִּגְלֹ֞ת</a:t>
            </a:r>
            <a:r>
              <a:rPr lang="he-IL" dirty="0" smtClean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</a:t>
            </a:r>
            <a:r>
              <a:rPr lang="he-IL" b="1" dirty="0" smtClean="0">
                <a:cs typeface="+mn-cs"/>
              </a:rPr>
              <a:t>וּׄלְׄבָׄנֵ֨ׄיׄנׄוּ֙ׄ</a:t>
            </a:r>
            <a:endParaRPr lang="en-US" b="1" dirty="0">
              <a:cs typeface="Guttman Kav" pitchFamily="2" charset="-79"/>
            </a:endParaRPr>
          </a:p>
        </p:txBody>
      </p:sp>
      <p:cxnSp>
        <p:nvCxnSpPr>
          <p:cNvPr id="6292" name="AutoShape 148"/>
          <p:cNvCxnSpPr>
            <a:cxnSpLocks noChangeShapeType="1"/>
            <a:stCxn id="6289" idx="3"/>
            <a:endCxn id="6291" idx="0"/>
          </p:cNvCxnSpPr>
          <p:nvPr/>
        </p:nvCxnSpPr>
        <p:spPr bwMode="auto">
          <a:xfrm>
            <a:off x="5341938" y="6438900"/>
            <a:ext cx="1870075" cy="166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93" name="AutoShape 149"/>
          <p:cNvCxnSpPr>
            <a:cxnSpLocks noChangeShapeType="1"/>
            <a:stCxn id="6289" idx="1"/>
            <a:endCxn id="6290" idx="0"/>
          </p:cNvCxnSpPr>
          <p:nvPr/>
        </p:nvCxnSpPr>
        <p:spPr bwMode="auto">
          <a:xfrm flipH="1">
            <a:off x="2635251" y="6438900"/>
            <a:ext cx="1897062" cy="166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145"/>
          <p:cNvSpPr>
            <a:spLocks noChangeArrowheads="1"/>
          </p:cNvSpPr>
          <p:nvPr/>
        </p:nvSpPr>
        <p:spPr bwMode="auto">
          <a:xfrm rot="300000">
            <a:off x="5902514" y="6322518"/>
            <a:ext cx="74892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sz="1000" dirty="0" smtClean="0"/>
              <a:t>חציין לעולם</a:t>
            </a:r>
            <a:endParaRPr lang="en-US" sz="1000" dirty="0"/>
          </a:p>
        </p:txBody>
      </p:sp>
      <p:sp>
        <p:nvSpPr>
          <p:cNvPr id="20" name="Rectangle 145"/>
          <p:cNvSpPr>
            <a:spLocks noChangeArrowheads="1"/>
          </p:cNvSpPr>
          <p:nvPr/>
        </p:nvSpPr>
        <p:spPr bwMode="auto">
          <a:xfrm rot="21300000">
            <a:off x="3063268" y="6327996"/>
            <a:ext cx="74980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sz="1000" dirty="0" smtClean="0"/>
              <a:t>חציין משעברו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www.swdaf.com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FD7E-050A-40FB-91C4-9F10043B43A1}" type="slidenum">
              <a:rPr lang="he-IL"/>
              <a:pPr/>
              <a:t>4</a:t>
            </a:fld>
            <a:endParaRPr lang="en-US"/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2514600" y="715963"/>
            <a:ext cx="493712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u="sng"/>
              <a:t>גירסת הגמ' ע"פ ר"ת:</a:t>
            </a:r>
          </a:p>
          <a:p>
            <a:pPr algn="ctr"/>
            <a:r>
              <a:rPr lang="he-IL"/>
              <a:t>אמר ליה </a:t>
            </a:r>
            <a:r>
              <a:rPr lang="he-IL" b="1"/>
              <a:t>רבי נחמיה</a:t>
            </a:r>
            <a:r>
              <a:rPr lang="he-IL"/>
              <a:t>: וכי ענש על הנסתרות לעולם?</a:t>
            </a:r>
          </a:p>
          <a:p>
            <a:pPr algn="ctr"/>
            <a:r>
              <a:rPr lang="he-IL"/>
              <a:t>והלא כבר נאמר עד עולם.</a:t>
            </a:r>
          </a:p>
          <a:p>
            <a:pPr algn="ctr"/>
            <a:r>
              <a:rPr lang="he-IL"/>
              <a:t> אלא כשם שלא ענש על הנסתרות –</a:t>
            </a:r>
          </a:p>
          <a:p>
            <a:pPr algn="ctr"/>
            <a:r>
              <a:rPr lang="he-IL"/>
              <a:t>כך לא ענש על עונשין שבגלוי עד שעברו ישראל את הירדן</a:t>
            </a:r>
            <a:endParaRPr lang="en-US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268788" y="34925"/>
            <a:ext cx="12954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20" tIns="50411" rIns="100820" bIns="50411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165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0806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1300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7713"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49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21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93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6513"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sz="2800" b="1" u="sng">
                <a:latin typeface="Courier" pitchFamily="49" charset="0"/>
              </a:rPr>
              <a:t>ערבות</a:t>
            </a:r>
            <a:endParaRPr lang="en-US" sz="2800" b="1" u="sng">
              <a:latin typeface="Courier" pitchFamily="49" charset="0"/>
            </a:endParaRP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1643063" y="2087563"/>
            <a:ext cx="6553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b="1" u="sng"/>
              <a:t>פי' הגמ' ע"פ ר"ת</a:t>
            </a:r>
            <a:endParaRPr lang="he-IL"/>
          </a:p>
          <a:p>
            <a:r>
              <a:rPr lang="he-IL"/>
              <a:t>אמר ליה רבי נחמיה וכי ענש על הנסתרות והלא כבר נאמר עד עולם</a:t>
            </a:r>
          </a:p>
          <a:p>
            <a:r>
              <a:rPr lang="he-IL"/>
              <a:t> </a:t>
            </a:r>
            <a:r>
              <a:rPr lang="he-IL" b="1"/>
              <a:t>ואי קאי עד עולם אנסתרות ע"כ יש להשוותן דבאותו ענין דקאי אנגלות קאי אנסתרות</a:t>
            </a:r>
          </a:p>
          <a:p>
            <a:r>
              <a:rPr lang="he-IL"/>
              <a:t>דמסתמא קאי בשוה אם איתא דקאי אתרוייהו</a:t>
            </a:r>
          </a:p>
          <a:p>
            <a:r>
              <a:rPr lang="he-IL" b="1"/>
              <a:t>אלא ודאי לא קאי אנסתרות כלל שזו היא הסברא דלא מיענשי אחריני עלייהו לעולם</a:t>
            </a:r>
          </a:p>
          <a:p>
            <a:r>
              <a:rPr lang="he-IL"/>
              <a:t>ולא כתיב נסתרות אלא להקיש להו נגלות</a:t>
            </a:r>
          </a:p>
          <a:p>
            <a:r>
              <a:rPr lang="he-IL"/>
              <a:t>דכשם שלא ענש על הנסתרות קודם שעברו שזהו הסברא כך לא ענש על הנגלות</a:t>
            </a:r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823119" y="4144963"/>
            <a:ext cx="336823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משעברו את הירדן (הנגלות לנו ולבנינו)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 smtClean="0">
                <a:cs typeface="+mn-cs"/>
              </a:rPr>
              <a:t>אֱלֹהֵ֑ינו</a:t>
            </a:r>
            <a:r>
              <a:rPr lang="he-IL" dirty="0" smtClean="0">
                <a:cs typeface="+mn-cs"/>
              </a:rPr>
              <a:t>ּ,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endParaRPr lang="he-IL" dirty="0">
              <a:cs typeface="+mn-cs"/>
            </a:endParaRPr>
          </a:p>
        </p:txBody>
      </p:sp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5811044" y="4144963"/>
            <a:ext cx="3089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לפני שעברו את הירדן (שניהם רק לה')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 smtClean="0">
                <a:cs typeface="+mn-cs"/>
              </a:rPr>
              <a:t>אֱלֹהֵ֑ינו</a:t>
            </a:r>
            <a:r>
              <a:rPr lang="he-IL" dirty="0" smtClean="0">
                <a:cs typeface="+mn-cs"/>
              </a:rPr>
              <a:t>ּ </a:t>
            </a:r>
            <a:r>
              <a:rPr lang="he-IL" dirty="0" err="1">
                <a:cs typeface="+mn-cs"/>
              </a:rPr>
              <a:t>וְהַנִּגְלֹ֞ת</a:t>
            </a:r>
            <a:endParaRPr lang="en-US" b="1" dirty="0">
              <a:cs typeface="+mn-cs"/>
            </a:endParaRP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1671638" y="4754563"/>
            <a:ext cx="64960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dirty="0"/>
              <a:t>ולהכי </a:t>
            </a:r>
            <a:r>
              <a:rPr lang="he-IL" dirty="0" err="1"/>
              <a:t>אתיא</a:t>
            </a:r>
            <a:r>
              <a:rPr lang="he-IL" dirty="0"/>
              <a:t> היקש ונקודה דאי לאו נקודה</a:t>
            </a:r>
          </a:p>
          <a:p>
            <a:pPr algn="ctr"/>
            <a:r>
              <a:rPr lang="he-IL" b="1" dirty="0"/>
              <a:t>ה"א </a:t>
            </a:r>
            <a:r>
              <a:rPr lang="he-IL" b="1" dirty="0" err="1"/>
              <a:t>דאהני</a:t>
            </a:r>
            <a:r>
              <a:rPr lang="he-IL" b="1" dirty="0"/>
              <a:t> היקש דלא </a:t>
            </a:r>
            <a:r>
              <a:rPr lang="he-IL" b="1" dirty="0" err="1"/>
              <a:t>מיענשי</a:t>
            </a:r>
            <a:r>
              <a:rPr lang="he-IL" b="1" dirty="0"/>
              <a:t> </a:t>
            </a:r>
            <a:r>
              <a:rPr lang="he-IL" b="1" dirty="0" err="1"/>
              <a:t>עונשא</a:t>
            </a:r>
            <a:r>
              <a:rPr lang="he-IL" b="1" dirty="0"/>
              <a:t> רבא אבל זוטא </a:t>
            </a:r>
            <a:r>
              <a:rPr lang="he-IL" b="1" dirty="0" err="1"/>
              <a:t>מיענשי</a:t>
            </a:r>
            <a:r>
              <a:rPr lang="he-IL" b="1" dirty="0"/>
              <a:t> לפי שהיה להם </a:t>
            </a:r>
            <a:r>
              <a:rPr lang="he-IL" b="1" dirty="0" smtClean="0"/>
              <a:t>למחות</a:t>
            </a:r>
            <a:endParaRPr lang="he-IL" b="1" dirty="0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3415007" y="6399213"/>
            <a:ext cx="302518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dirty="0" smtClean="0"/>
              <a:t>ולפי</a:t>
            </a:r>
            <a:r>
              <a:rPr lang="he-IL" dirty="0"/>
              <a:t>' נקודה </a:t>
            </a:r>
            <a:r>
              <a:rPr lang="he-IL" dirty="0" err="1"/>
              <a:t>דעי"ן</a:t>
            </a:r>
            <a:r>
              <a:rPr lang="he-IL" dirty="0"/>
              <a:t> לא </a:t>
            </a:r>
            <a:r>
              <a:rPr lang="he-IL" dirty="0" err="1"/>
              <a:t>יתישב</a:t>
            </a:r>
            <a:r>
              <a:rPr lang="he-IL" dirty="0"/>
              <a:t> </a:t>
            </a:r>
            <a:r>
              <a:rPr lang="he-IL" dirty="0" err="1"/>
              <a:t>לר</a:t>
            </a:r>
            <a:r>
              <a:rPr lang="he-IL" dirty="0"/>
              <a:t>' נחמיה</a:t>
            </a:r>
            <a:r>
              <a:rPr lang="en-US" dirty="0"/>
              <a:t> </a:t>
            </a:r>
          </a:p>
        </p:txBody>
      </p:sp>
      <p:cxnSp>
        <p:nvCxnSpPr>
          <p:cNvPr id="10300" name="AutoShape 60"/>
          <p:cNvCxnSpPr>
            <a:cxnSpLocks noChangeShapeType="1"/>
            <a:stCxn id="10295" idx="2"/>
            <a:endCxn id="10296" idx="0"/>
          </p:cNvCxnSpPr>
          <p:nvPr/>
        </p:nvCxnSpPr>
        <p:spPr bwMode="auto">
          <a:xfrm flipH="1">
            <a:off x="2507234" y="3779838"/>
            <a:ext cx="2412429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01" name="AutoShape 61"/>
          <p:cNvCxnSpPr>
            <a:cxnSpLocks noChangeShapeType="1"/>
            <a:stCxn id="10295" idx="2"/>
            <a:endCxn id="10297" idx="0"/>
          </p:cNvCxnSpPr>
          <p:nvPr/>
        </p:nvCxnSpPr>
        <p:spPr bwMode="auto">
          <a:xfrm>
            <a:off x="4919663" y="3779838"/>
            <a:ext cx="2436019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465775" y="6948487"/>
            <a:ext cx="92365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b="1" dirty="0" err="1" smtClean="0"/>
              <a:t>עַׄ</a:t>
            </a:r>
            <a:r>
              <a:rPr lang="he-IL" dirty="0" err="1" smtClean="0"/>
              <a:t>ד־עוֹלָ֔ם</a:t>
            </a:r>
            <a:r>
              <a:rPr lang="he-IL" dirty="0" smtClean="0"/>
              <a:t>?</a:t>
            </a:r>
            <a:endParaRPr lang="en-US" dirty="0"/>
          </a:p>
        </p:txBody>
      </p:sp>
      <p:cxnSp>
        <p:nvCxnSpPr>
          <p:cNvPr id="10303" name="AutoShape 63"/>
          <p:cNvCxnSpPr>
            <a:cxnSpLocks noChangeShapeType="1"/>
            <a:stCxn id="10299" idx="2"/>
            <a:endCxn id="10302" idx="0"/>
          </p:cNvCxnSpPr>
          <p:nvPr/>
        </p:nvCxnSpPr>
        <p:spPr bwMode="auto">
          <a:xfrm>
            <a:off x="4927601" y="6722378"/>
            <a:ext cx="0" cy="22610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938358" y="5821363"/>
            <a:ext cx="338426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משעברו את הירדן (עונש רבא על הנגלות)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 </a:t>
            </a:r>
            <a:r>
              <a:rPr lang="he-IL" dirty="0" err="1">
                <a:cs typeface="+mn-cs"/>
              </a:rPr>
              <a:t>וְהַנִּגְלֹ֞ת</a:t>
            </a:r>
            <a:r>
              <a:rPr lang="he-IL" dirty="0">
                <a:cs typeface="+mn-cs"/>
              </a:rPr>
              <a:t> </a:t>
            </a:r>
            <a:r>
              <a:rPr lang="he-IL" b="1" dirty="0">
                <a:cs typeface="+mn-cs"/>
              </a:rPr>
              <a:t>לָ֤ׄנׄוּׄ וּׄלְׄבָׄנֵ֨ׄיׄנׄוּ֙ׄ</a:t>
            </a:r>
            <a:endParaRPr lang="he-IL" dirty="0">
              <a:cs typeface="+mn-cs"/>
            </a:endParaRPr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5381625" y="5821363"/>
            <a:ext cx="365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defTabSz="10080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defTabSz="1008063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/>
            <a:r>
              <a:rPr lang="he-IL" b="1" u="sng" dirty="0"/>
              <a:t>לפני שעברו את הירדן (עונש זוטא על הנגלות)</a:t>
            </a:r>
            <a:endParaRPr lang="he-IL" dirty="0">
              <a:cs typeface="Guttman Kav" pitchFamily="2" charset="-79"/>
            </a:endParaRPr>
          </a:p>
          <a:p>
            <a:pPr algn="ctr"/>
            <a:r>
              <a:rPr lang="he-IL" dirty="0">
                <a:cs typeface="+mn-cs"/>
              </a:rPr>
              <a:t>הַנִּ֨סְתָּרֹ֔ת </a:t>
            </a:r>
            <a:r>
              <a:rPr lang="he-IL" dirty="0" smtClean="0">
                <a:cs typeface="+mn-cs"/>
              </a:rPr>
              <a:t>לַיקוָ֖ק </a:t>
            </a:r>
            <a:r>
              <a:rPr lang="he-IL" dirty="0" err="1">
                <a:cs typeface="+mn-cs"/>
              </a:rPr>
              <a:t>אֱלֹהֵ֑ינו</a:t>
            </a:r>
            <a:r>
              <a:rPr lang="he-IL" dirty="0">
                <a:cs typeface="+mn-cs"/>
              </a:rPr>
              <a:t>ּ, </a:t>
            </a:r>
            <a:r>
              <a:rPr lang="he-IL" dirty="0" err="1">
                <a:cs typeface="+mn-cs"/>
              </a:rPr>
              <a:t>וְהַנִּגְלֹ֞ת</a:t>
            </a:r>
            <a:endParaRPr lang="en-US" b="1" dirty="0">
              <a:cs typeface="+mn-cs"/>
            </a:endParaRPr>
          </a:p>
        </p:txBody>
      </p:sp>
      <p:cxnSp>
        <p:nvCxnSpPr>
          <p:cNvPr id="10306" name="AutoShape 66"/>
          <p:cNvCxnSpPr>
            <a:cxnSpLocks noChangeShapeType="1"/>
            <a:stCxn id="10298" idx="2"/>
            <a:endCxn id="10305" idx="0"/>
          </p:cNvCxnSpPr>
          <p:nvPr/>
        </p:nvCxnSpPr>
        <p:spPr bwMode="auto">
          <a:xfrm>
            <a:off x="4919663" y="5308561"/>
            <a:ext cx="2290762" cy="5128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07" name="AutoShape 67"/>
          <p:cNvCxnSpPr>
            <a:cxnSpLocks noChangeShapeType="1"/>
            <a:stCxn id="10298" idx="2"/>
            <a:endCxn id="10304" idx="0"/>
          </p:cNvCxnSpPr>
          <p:nvPr/>
        </p:nvCxnSpPr>
        <p:spPr bwMode="auto">
          <a:xfrm flipH="1">
            <a:off x="2630488" y="5308561"/>
            <a:ext cx="2289175" cy="5128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7376319" y="5362217"/>
            <a:ext cx="242245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 err="1"/>
              <a:t>קמ"ל</a:t>
            </a:r>
            <a:r>
              <a:rPr lang="he-IL" b="1" dirty="0"/>
              <a:t> נקודה דלא </a:t>
            </a:r>
            <a:r>
              <a:rPr lang="he-IL" b="1" dirty="0" err="1"/>
              <a:t>מיענשי</a:t>
            </a:r>
            <a:r>
              <a:rPr lang="he-IL" b="1" dirty="0"/>
              <a:t> כלל</a:t>
            </a:r>
          </a:p>
        </p:txBody>
      </p:sp>
      <p:cxnSp>
        <p:nvCxnSpPr>
          <p:cNvPr id="20" name="AutoShape 63"/>
          <p:cNvCxnSpPr>
            <a:cxnSpLocks noChangeShapeType="1"/>
          </p:cNvCxnSpPr>
          <p:nvPr/>
        </p:nvCxnSpPr>
        <p:spPr bwMode="auto">
          <a:xfrm flipH="1" flipV="1">
            <a:off x="8519319" y="4614420"/>
            <a:ext cx="898458" cy="785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08063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08063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763</Words>
  <Application>Microsoft Office PowerPoint</Application>
  <PresentationFormat>Custom</PresentationFormat>
  <Paragraphs>113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Courier</vt:lpstr>
      <vt:lpstr>Guttman Kav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www.swdaf.com</Company>
  <LinksUpToDate>false</LinksUpToDate>
  <SharedDoc>false</SharedDoc>
  <HyperlinkBase>www.swdaf.com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Sanhedrin 43 Explanatory Diagrams of Machloket Rashi &amp; R Tam on Areivut סנהדרין מג תרשימי ביאור למחלוקת רש"י ור"ת בביאור הגרסה והברייתא של עריבות</dc:title>
  <dc:subject>Sanhedrin 43 Explanatory Diagrams of Machloket Rashi &amp; R Tam on Areivut סנהדרין מג תרשימי ביאור למחלוקת רש"י ור"ת בביאור הגרסה והברייתא של עריבות</dc:subject>
  <dc:creator>Simon Wolf;www.swdaf.com</dc:creator>
  <dc:description>Sanhedrin 43 Explanatory Diagrams of Machloket Rashi &amp; R Tam on Areivut סנהדרין מג תרשימי ביאור למחלוקת רש"י ור"ת בביאור הגרסה והברייתא של עריבות</dc:description>
  <cp:lastModifiedBy>Simon</cp:lastModifiedBy>
  <cp:revision>75</cp:revision>
  <dcterms:created xsi:type="dcterms:W3CDTF">2010-03-10T11:34:23Z</dcterms:created>
  <dcterms:modified xsi:type="dcterms:W3CDTF">2017-08-28T13:03:37Z</dcterms:modified>
  <cp:category>Sanhedrin 43 Explanatory Diagrams of Machloket Rashi &amp; R Tam on Areivut סנהדרין מג תרשימי ביאור למחלוקת רש"י ור"ת בביאור הגרסה והברייתא של עריבות</cp:category>
  <cp:contentStatus>Sanhedrin 43 Explanatory Diagrams of Machloket Rashi &amp; R Tam on Areivut סנהדרין מג תרשימי ביאור למחלוקת רש"י ור"ת בביאור הגרסה והברייתא של עריבות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er">
    <vt:lpwstr>www.swdaf.com</vt:lpwstr>
  </property>
</Properties>
</file>